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332" r:id="rId6"/>
    <p:sldId id="282" r:id="rId7"/>
    <p:sldId id="411" r:id="rId8"/>
    <p:sldId id="409" r:id="rId9"/>
    <p:sldId id="312" r:id="rId10"/>
    <p:sldId id="306" r:id="rId11"/>
    <p:sldId id="311" r:id="rId12"/>
    <p:sldId id="303" r:id="rId13"/>
    <p:sldId id="304" r:id="rId14"/>
    <p:sldId id="305" r:id="rId15"/>
    <p:sldId id="309" r:id="rId16"/>
    <p:sldId id="307" r:id="rId17"/>
    <p:sldId id="310" r:id="rId18"/>
    <p:sldId id="331" r:id="rId19"/>
    <p:sldId id="326" r:id="rId20"/>
    <p:sldId id="328" r:id="rId21"/>
    <p:sldId id="330" r:id="rId22"/>
    <p:sldId id="313" r:id="rId23"/>
    <p:sldId id="314" r:id="rId24"/>
    <p:sldId id="315" r:id="rId25"/>
    <p:sldId id="316" r:id="rId26"/>
    <p:sldId id="287" r:id="rId2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jpes" id="{E3EF4791-9631-5545-81C1-1D220C7DBDFD}">
          <p14:sldIdLst>
            <p14:sldId id="332"/>
            <p14:sldId id="282"/>
            <p14:sldId id="411"/>
            <p14:sldId id="409"/>
            <p14:sldId id="312"/>
            <p14:sldId id="306"/>
            <p14:sldId id="311"/>
            <p14:sldId id="303"/>
            <p14:sldId id="304"/>
            <p14:sldId id="305"/>
            <p14:sldId id="309"/>
            <p14:sldId id="307"/>
            <p14:sldId id="310"/>
            <p14:sldId id="331"/>
            <p14:sldId id="326"/>
            <p14:sldId id="328"/>
            <p14:sldId id="330"/>
            <p14:sldId id="313"/>
            <p14:sldId id="314"/>
            <p14:sldId id="315"/>
            <p14:sldId id="31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v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2"/>
    <a:srgbClr val="E9842B"/>
    <a:srgbClr val="26A69A"/>
    <a:srgbClr val="EC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1"/>
    <p:restoredTop sz="94670"/>
  </p:normalViewPr>
  <p:slideViewPr>
    <p:cSldViewPr snapToGrid="0" snapToObjects="1">
      <p:cViewPr varScale="1">
        <p:scale>
          <a:sx n="128" d="100"/>
          <a:sy n="128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1C27D5-1789-1341-A8F8-588C9AC60F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7EF3A-538A-5543-A829-18186A7F68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35DF4-6F02-3A42-BFD9-3B32B7F1A632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2A81A-E296-7040-9129-3B7A4F09B2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3D533-276E-E04B-AAA1-7B7174828F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C1023-8718-4744-9A67-D90DFFC47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355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B193D-391D-5744-831B-743CA8417384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08046-17C6-194D-8400-BE2B6F3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192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A1AD-67AE-764C-90B7-FD9E298D5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A17C9-9B7A-8249-B650-D00D62045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74A63-DBB1-7242-ABA6-A5C33D95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6CB91-62CC-6849-8520-5FDDE717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66FF1-59EC-204D-B7C8-B79E4D30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BCFE-BAAF-C542-876A-200C18AC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0357F-7A6B-AB43-955A-89A70692F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E1C78-5714-CC49-939B-B4C7860B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F080-F925-E74A-B6BE-2860EC6A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92CD6-7994-5B48-A4BB-0204554F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7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BA4B6-EA70-DB4D-B408-4AFE1EBB7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ADE2F-9D5A-C74C-B2F0-1263922B7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696CE-3790-A044-92FA-E43EF4A2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DE604-4E8A-FD42-882F-19A8DBAF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8D7A9-BBE5-E142-B1D9-C9751799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5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6F11-62CF-ED4F-AEEC-6A1CC82D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3F804-EFF6-F144-A9C9-64E7BAAFC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C024-DF03-B54D-9E8E-B87366B7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A088-26B3-1D4B-8275-30D471F1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66806-1FEE-D945-9EF8-9993C0D2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EB01-F1FB-0440-A5C8-64620042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87310-A3B2-964E-B9A2-0A73190AA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3EE5F-508E-3549-BCEE-1163C72F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A5B9C-DFB9-1049-861F-7ADA9684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EE577-C748-F34E-8220-339C7F48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1ED0-F56A-AF45-8789-03C9F515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99EA-CEE4-9E42-BE1F-8E12B06FA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D7DBC-A6D6-B44B-91FE-E30E459DA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D2B5B-0236-C24D-A75B-98412CF5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ACC17-BC5B-7740-BABA-B81FCBAC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6AE64-8148-F747-B932-C33FBFA8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7D7A-27A6-224E-8355-23BDFF67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00189-C0DE-8445-8402-C10E3AE6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86BB3-0C35-E444-B54B-DC60921B7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A71A8-F40A-404D-9C70-B9B0E1D40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3C152-54BC-0A4D-B683-D5E13E58D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0EBC2-E596-C940-B82A-E4A67556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BE0BC-85CE-BA47-9B67-84173C10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769C27-94A1-134B-9ACF-4E486889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7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6858-DE8B-924B-97E2-D6ECF734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90BE4-C9F5-9C4F-A094-5F6B5FCC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C08B6-37B9-C745-88C7-54B8045A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E7C15-048E-7843-B314-625B7652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97D9D-7E8C-BA4E-82A8-5FB505F2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E2B05-3F32-234E-AEBB-65DF4FA0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10D82-4569-D54A-A861-84DDC348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03FA-2DF5-954F-B705-FDFFF89F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5E467-14EE-6249-936B-D2778B28A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5C903-3C1D-0648-9417-91EDAE0A9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F6AED-8283-0745-A572-09C85E89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0409E-C0D0-934A-86E3-2F456356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29B7A-A11A-704E-AE9C-39678801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CB27-146C-5C47-9566-6852B8F5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B69BD-B55C-4441-A067-F796031DB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89397-25B2-6844-B5F1-253514125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CC015-477A-214A-A98C-E76F9137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584FC-8E0B-B44C-97FE-5B3CBC93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E41D1-1AE9-154A-B8A6-03A3CE48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3727E-BBA7-2948-AE98-09D6A0DF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0E873-1BCF-0141-9B61-0C0096F3F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EEEE-CF15-9849-89C0-23894270C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D9F29-5016-5244-9F76-046CDCAC460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2C1CA-E9EC-3C4D-BBFC-195B87C75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0F2F-9E17-2148-9F19-631E70E80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7E478-2452-CE43-841E-7164C3D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7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hyperlink" Target="mailto:info@ajpes.s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google.si/url?sa=i&amp;rct=j&amp;q=&amp;esrc=s&amp;source=images&amp;cd=&amp;cad=rja&amp;uact=8&amp;ved=0ahUKEwj-8fPT6KjRAhVDECwKHYMxANAQjRwIBw&amp;url=http://www.pngpix.com/download/tag/ipad&amp;psig=AFQjCNElciycK3aa62wA-M60DaiY7dG-Pw&amp;ust=1483630553262089" TargetMode="External"/><Relationship Id="rId18" Type="http://schemas.openxmlformats.org/officeDocument/2006/relationships/image" Target="../media/image20.png"/><Relationship Id="rId3" Type="http://schemas.openxmlformats.org/officeDocument/2006/relationships/hyperlink" Target="https://www.google.si/url?sa=i&amp;rct=j&amp;q=&amp;esrc=s&amp;source=images&amp;cd=&amp;cad=rja&amp;uact=8&amp;ved=0ahUKEwi62NjU56jRAhWHhSwKHfHJBHoQjRwIBw&amp;url=http://bitbar.com/testing/&amp;psig=AFQjCNFv7WN3V89_TBNOg5ENnWvyMJmqvg&amp;ust=1483629053792494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3.emf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FBE55F0-592F-4945-B47A-3980B7A00C37}"/>
              </a:ext>
            </a:extLst>
          </p:cNvPr>
          <p:cNvSpPr txBox="1">
            <a:spLocks/>
          </p:cNvSpPr>
          <p:nvPr/>
        </p:nvSpPr>
        <p:spPr>
          <a:xfrm>
            <a:off x="5660212" y="1690688"/>
            <a:ext cx="5693588" cy="437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52ADF1-0AE8-1448-B4EF-247F46BC31E4}"/>
              </a:ext>
            </a:extLst>
          </p:cNvPr>
          <p:cNvSpPr/>
          <p:nvPr/>
        </p:nvSpPr>
        <p:spPr>
          <a:xfrm>
            <a:off x="299080" y="1169887"/>
            <a:ext cx="11593838" cy="5420202"/>
          </a:xfrm>
          <a:prstGeom prst="rect">
            <a:avLst/>
          </a:prstGeom>
          <a:solidFill>
            <a:srgbClr val="007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Prenovljen RZPP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671A4-77E0-AB4E-BAED-701FAB85C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4985"/>
            <a:ext cx="12191999" cy="2056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51C47-D2ED-8141-A03B-31C397FF9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25" y="227635"/>
            <a:ext cx="904239" cy="4223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5BFCCA-F8AD-984E-97F0-90B62D144D92}"/>
              </a:ext>
            </a:extLst>
          </p:cNvPr>
          <p:cNvSpPr/>
          <p:nvPr/>
        </p:nvSpPr>
        <p:spPr>
          <a:xfrm>
            <a:off x="520891" y="5687620"/>
            <a:ext cx="4457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2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371D93-60AE-2745-B7C9-CF3E9511CACC}"/>
              </a:ext>
            </a:extLst>
          </p:cNvPr>
          <p:cNvSpPr/>
          <p:nvPr/>
        </p:nvSpPr>
        <p:spPr>
          <a:xfrm>
            <a:off x="520891" y="5853260"/>
            <a:ext cx="3820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>
                <a:solidFill>
                  <a:schemeClr val="bg1"/>
                </a:solidFill>
                <a:latin typeface="+mj-lt"/>
              </a:rPr>
              <a:t>mag. Mojca Kunšek</a:t>
            </a:r>
          </a:p>
          <a:p>
            <a:r>
              <a:rPr lang="sl-SI" sz="2200" dirty="0">
                <a:solidFill>
                  <a:schemeClr val="bg1"/>
                </a:solidFill>
                <a:latin typeface="+mj-lt"/>
              </a:rPr>
              <a:t>Direktorica AJPES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1499A4A-B828-4091-9B1F-2D730B976854}"/>
              </a:ext>
            </a:extLst>
          </p:cNvPr>
          <p:cNvSpPr/>
          <p:nvPr/>
        </p:nvSpPr>
        <p:spPr>
          <a:xfrm>
            <a:off x="8077199" y="5857522"/>
            <a:ext cx="37280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2200" dirty="0">
                <a:solidFill>
                  <a:schemeClr val="bg1"/>
                </a:solidFill>
                <a:latin typeface="+mj-lt"/>
              </a:rPr>
              <a:t>Julij 2020</a:t>
            </a:r>
          </a:p>
        </p:txBody>
      </p:sp>
    </p:spTree>
    <p:extLst>
      <p:ext uri="{BB962C8B-B14F-4D97-AF65-F5344CB8AC3E}">
        <p14:creationId xmlns:p14="http://schemas.microsoft.com/office/powerpoint/2010/main" val="412944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1425844" y="420525"/>
            <a:ext cx="8962756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 ZASTAVNE PRAVICE – 2. ZASTAVITELJ/DOLŽNIK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9AD8629-A6E3-4E9A-87A2-5B0E85F1F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68" y="954763"/>
            <a:ext cx="4292030" cy="2467706"/>
          </a:xfrm>
          <a:prstGeom prst="rect">
            <a:avLst/>
          </a:prstGeom>
          <a:ln w="3175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B069999-46D9-4526-8467-CBD654711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454" y="943967"/>
            <a:ext cx="4320116" cy="2474511"/>
          </a:xfrm>
          <a:prstGeom prst="rect">
            <a:avLst/>
          </a:prstGeom>
          <a:ln w="3175"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08B269E-D4B3-4D22-975C-E7DA43463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40" y="3622718"/>
            <a:ext cx="4324700" cy="2280519"/>
          </a:xfrm>
          <a:prstGeom prst="rect">
            <a:avLst/>
          </a:prstGeom>
          <a:ln w="3175"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C03BFD0-EC33-4766-A3FF-780AC9C7E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710" y="3606497"/>
            <a:ext cx="4285860" cy="2307536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209405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1985554" y="420525"/>
            <a:ext cx="8403046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 ZASTAVNE PRAVICE – 3. PREMOŽENJE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07BAE52-9A4C-4349-A9B4-E8D6ED2D9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42" y="962922"/>
            <a:ext cx="7642316" cy="49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6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2824352" y="420525"/>
            <a:ext cx="7564248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 ZASTAVNE PRAVICE – 4. ZASTAVNI UPNIK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44989F-3CA9-4346-A53C-9A3882E8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612" y="1114696"/>
            <a:ext cx="7808775" cy="48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2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2824352" y="420525"/>
            <a:ext cx="7564248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 ZASTAVNE PRAVICE – PREMOŽENJE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3A1F60C-FD43-477D-A59A-CAA7522E9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87" y="1007610"/>
            <a:ext cx="4648312" cy="2148942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3888656-272E-417F-9428-B9800B111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803" y="1091410"/>
            <a:ext cx="4648312" cy="2999244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505F5C7-FED1-42CF-9B36-0410F4030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63" y="3300428"/>
            <a:ext cx="4996369" cy="2340956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504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1385995" y="420525"/>
            <a:ext cx="9002605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 ZASTAVNE PRAVICE – ODDAJ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DD0EE1-9091-488A-BF50-DB19DECC7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698" y="956797"/>
            <a:ext cx="7912603" cy="46953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759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2824352" y="420525"/>
            <a:ext cx="7564248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 ZASTAVNE PRAVICE – Oddaj / Podpiši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0368704-FD50-492D-999A-F3679C5F5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746" y="935150"/>
            <a:ext cx="5727902" cy="44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2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2824352" y="420525"/>
            <a:ext cx="7564248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 ZASTAVNE PRAVICE – PODPIŠI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A628C46-A253-442C-9701-518B74C56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76" y="937805"/>
            <a:ext cx="7031864" cy="48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34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2824352" y="420525"/>
            <a:ext cx="7564248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 ZASTAVNE PRAVICE – PODPIŠI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0ACD2E7-05E4-4AD6-83B2-F96CB29FE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4" y="936075"/>
            <a:ext cx="6361568" cy="26203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B893A78-892C-4540-8A96-C3A5FDBC2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184" y="3298571"/>
            <a:ext cx="6841432" cy="26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92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6EBD6C-AB7F-2A4A-B9DC-CE07D4932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49091-D3DC-D34C-9EB0-3EA38486626C}"/>
              </a:ext>
            </a:extLst>
          </p:cNvPr>
          <p:cNvSpPr txBox="1"/>
          <p:nvPr/>
        </p:nvSpPr>
        <p:spPr>
          <a:xfrm>
            <a:off x="6605244" y="1204219"/>
            <a:ext cx="5393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eRZPP </a:t>
            </a:r>
            <a:r>
              <a:rPr lang="sl-SI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Sprememba upnika</a:t>
            </a:r>
            <a:endParaRPr lang="nb-NO" sz="4000" b="1" dirty="0">
              <a:solidFill>
                <a:srgbClr val="0078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E49023C-0F3F-46A8-A957-B538AF266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50" y="259034"/>
            <a:ext cx="6061859" cy="55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27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220637" y="407097"/>
            <a:ext cx="5490617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IZBIRA Sprememba upnika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71B0DF3-897B-43C9-A4D1-9C3A1A5BE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98" y="913784"/>
            <a:ext cx="4254414" cy="2702992"/>
          </a:xfrm>
          <a:prstGeom prst="rect">
            <a:avLst/>
          </a:prstGeom>
          <a:ln w="3175">
            <a:noFill/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5737B68-562E-49A2-B73F-5DB37C10648E}"/>
              </a:ext>
            </a:extLst>
          </p:cNvPr>
          <p:cNvSpPr txBox="1"/>
          <p:nvPr/>
        </p:nvSpPr>
        <p:spPr>
          <a:xfrm>
            <a:off x="864089" y="4275406"/>
            <a:ext cx="5080932" cy="1477328"/>
          </a:xfrm>
          <a:prstGeom prst="rect">
            <a:avLst/>
          </a:prstGeom>
          <a:noFill/>
          <a:ln>
            <a:solidFill>
              <a:srgbClr val="0078B2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Upnik se označi za brisanje s klikom na košek. Nov upnik se doda s klikom na gumb „DODAJ“.</a:t>
            </a:r>
          </a:p>
          <a:p>
            <a:endParaRPr lang="sl-SI" dirty="0"/>
          </a:p>
          <a:p>
            <a:r>
              <a:rPr lang="sl-SI" dirty="0"/>
              <a:t>Po kliku na „Oddaj“ se izvedejo postopki digitalnega podpisovanja, kot opisano pri vpisu zastavne pravice.</a:t>
            </a:r>
          </a:p>
        </p:txBody>
      </p:sp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33FB00B6-1336-4C7D-BE80-E51564159395}"/>
              </a:ext>
            </a:extLst>
          </p:cNvPr>
          <p:cNvSpPr/>
          <p:nvPr/>
        </p:nvSpPr>
        <p:spPr>
          <a:xfrm>
            <a:off x="6096000" y="4690946"/>
            <a:ext cx="416312" cy="416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EDBCC65-4294-4C99-B209-8E916A2EC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747" y="805820"/>
            <a:ext cx="5211390" cy="4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6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6EBD6C-AB7F-2A4A-B9DC-CE07D4932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49091-D3DC-D34C-9EB0-3EA38486626C}"/>
              </a:ext>
            </a:extLst>
          </p:cNvPr>
          <p:cNvSpPr txBox="1"/>
          <p:nvPr/>
        </p:nvSpPr>
        <p:spPr>
          <a:xfrm>
            <a:off x="6605244" y="1204219"/>
            <a:ext cx="5393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Novosti prenovljenega </a:t>
            </a:r>
            <a:r>
              <a:rPr lang="nb-NO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registrsk</a:t>
            </a:r>
            <a:r>
              <a:rPr lang="sl-SI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b-NO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neposestn</a:t>
            </a:r>
            <a:r>
              <a:rPr lang="sl-SI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</a:t>
            </a:r>
            <a:r>
              <a:rPr lang="nb-NO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zastavn</a:t>
            </a:r>
            <a:r>
              <a:rPr lang="sl-SI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</a:t>
            </a:r>
            <a:r>
              <a:rPr lang="nb-NO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pravic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E49023C-0F3F-46A8-A957-B538AF266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50" y="259034"/>
            <a:ext cx="6061859" cy="55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8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6EBD6C-AB7F-2A4A-B9DC-CE07D4932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49091-D3DC-D34C-9EB0-3EA38486626C}"/>
              </a:ext>
            </a:extLst>
          </p:cNvPr>
          <p:cNvSpPr txBox="1"/>
          <p:nvPr/>
        </p:nvSpPr>
        <p:spPr>
          <a:xfrm>
            <a:off x="6605244" y="1204219"/>
            <a:ext cx="5393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eRZPP </a:t>
            </a:r>
            <a:r>
              <a:rPr lang="sl-SI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Izbris zastavne pravice</a:t>
            </a:r>
            <a:endParaRPr lang="nb-NO" sz="4000" b="1" dirty="0">
              <a:solidFill>
                <a:srgbClr val="0078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E49023C-0F3F-46A8-A957-B538AF266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50" y="259034"/>
            <a:ext cx="6061859" cy="55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17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395580" y="467020"/>
            <a:ext cx="5095037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IZBIRA Izbris zastavne pravice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71B0DF3-897B-43C9-A4D1-9C3A1A5BE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79" y="959366"/>
            <a:ext cx="4090228" cy="2598678"/>
          </a:xfrm>
          <a:prstGeom prst="rect">
            <a:avLst/>
          </a:prstGeom>
          <a:ln w="3175">
            <a:noFill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B0BC411-3D0F-41D0-8CBF-A56E10B68F59}"/>
              </a:ext>
            </a:extLst>
          </p:cNvPr>
          <p:cNvSpPr txBox="1"/>
          <p:nvPr/>
        </p:nvSpPr>
        <p:spPr>
          <a:xfrm>
            <a:off x="548679" y="3760967"/>
            <a:ext cx="5383770" cy="2169825"/>
          </a:xfrm>
          <a:prstGeom prst="rect">
            <a:avLst/>
          </a:prstGeom>
          <a:noFill/>
          <a:ln>
            <a:solidFill>
              <a:srgbClr val="0078B2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/>
              <a:t>Posamezno premoženje se označi za izbris s klikom na košek v seznamu. S klikom na košek nad seznamom, se za izbris označijo vsa premoženja. Če bodo izbrisana vsa premoženja, bo hkrati izbrisana tudi zastavna pravica (dobi status „IZBRISANA“).</a:t>
            </a:r>
          </a:p>
          <a:p>
            <a:endParaRPr lang="sl-SI" sz="900" dirty="0"/>
          </a:p>
          <a:p>
            <a:r>
              <a:rPr lang="sl-SI" dirty="0"/>
              <a:t>Po kliku na „Oddaj“ se izvedejo postopki digitalnega podpisovanja, kot opisano pri vpisu zastavne pravice.</a:t>
            </a:r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F82479B3-D241-40D5-805A-DA486CA12DD3}"/>
              </a:ext>
            </a:extLst>
          </p:cNvPr>
          <p:cNvSpPr/>
          <p:nvPr/>
        </p:nvSpPr>
        <p:spPr>
          <a:xfrm>
            <a:off x="5997167" y="4445620"/>
            <a:ext cx="551117" cy="646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700C324-6603-4E0D-9BBF-8D7157174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325" y="969989"/>
            <a:ext cx="5324107" cy="49164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551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">
            <a:extLst>
              <a:ext uri="{FF2B5EF4-FFF2-40B4-BE49-F238E27FC236}">
                <a16:creationId xmlns:a16="http://schemas.microsoft.com/office/drawing/2014/main" id="{C593EEF1-070A-49EA-BF7C-38D0B2273851}"/>
              </a:ext>
            </a:extLst>
          </p:cNvPr>
          <p:cNvSpPr/>
          <p:nvPr/>
        </p:nvSpPr>
        <p:spPr>
          <a:xfrm>
            <a:off x="299081" y="275979"/>
            <a:ext cx="11593838" cy="5293156"/>
          </a:xfrm>
          <a:prstGeom prst="rect">
            <a:avLst/>
          </a:prstGeom>
          <a:solidFill>
            <a:srgbClr val="007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FBE55F0-592F-4945-B47A-3980B7A00C37}"/>
              </a:ext>
            </a:extLst>
          </p:cNvPr>
          <p:cNvSpPr txBox="1">
            <a:spLocks/>
          </p:cNvSpPr>
          <p:nvPr/>
        </p:nvSpPr>
        <p:spPr>
          <a:xfrm>
            <a:off x="5660212" y="1690688"/>
            <a:ext cx="5693588" cy="437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5BFCCA-F8AD-984E-97F0-90B62D144D92}"/>
              </a:ext>
            </a:extLst>
          </p:cNvPr>
          <p:cNvSpPr/>
          <p:nvPr/>
        </p:nvSpPr>
        <p:spPr>
          <a:xfrm>
            <a:off x="425291" y="4148638"/>
            <a:ext cx="498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  <a:latin typeface="+mj-lt"/>
              </a:rPr>
              <a:t>Sledite nam</a:t>
            </a:r>
          </a:p>
          <a:p>
            <a:endParaRPr lang="sl-SI" sz="2400" b="1" dirty="0">
              <a:solidFill>
                <a:schemeClr val="bg1"/>
              </a:solidFill>
              <a:latin typeface="+mj-lt"/>
            </a:endParaRPr>
          </a:p>
          <a:p>
            <a:endParaRPr lang="sl-SI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371D93-60AE-2745-B7C9-CF3E9511CACC}"/>
              </a:ext>
            </a:extLst>
          </p:cNvPr>
          <p:cNvSpPr/>
          <p:nvPr/>
        </p:nvSpPr>
        <p:spPr>
          <a:xfrm>
            <a:off x="9596511" y="4021793"/>
            <a:ext cx="3728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400" dirty="0">
                <a:solidFill>
                  <a:schemeClr val="bg1"/>
                </a:solidFill>
                <a:latin typeface="+mj-lt"/>
                <a:ea typeface="Calibri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info@ajpes.si</a:t>
            </a:r>
            <a:endParaRPr lang="sl-SI" sz="2400" dirty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algn="r"/>
            <a:r>
              <a:rPr lang="sl-SI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AACE3188-25E7-452B-B786-56AF6EDE30B1}"/>
              </a:ext>
            </a:extLst>
          </p:cNvPr>
          <p:cNvSpPr/>
          <p:nvPr/>
        </p:nvSpPr>
        <p:spPr>
          <a:xfrm>
            <a:off x="3119180" y="1731135"/>
            <a:ext cx="6035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ZA POZORNOST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lika 12" descr="http://iconbug.com/data/15/512/1b293f94252396ea092a561a3823f8a4.png">
            <a:extLst>
              <a:ext uri="{FF2B5EF4-FFF2-40B4-BE49-F238E27FC236}">
                <a16:creationId xmlns:a16="http://schemas.microsoft.com/office/drawing/2014/main" id="{9F80B9E6-A980-4B0D-A1D8-881CE9169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5291" y="4643351"/>
            <a:ext cx="536494" cy="526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 descr="http://iconbug.com/data/15/512/1b293f94252396ea092a561a3823f8a4.png">
            <a:extLst>
              <a:ext uri="{FF2B5EF4-FFF2-40B4-BE49-F238E27FC236}">
                <a16:creationId xmlns:a16="http://schemas.microsoft.com/office/drawing/2014/main" id="{44E2AE40-F6D7-4DF0-9342-837C8D5F4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320" y="4643351"/>
            <a:ext cx="536494" cy="526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14" descr="http://iconbug.com/data/15/512/1b293f94252396ea092a561a3823f8a4.png">
            <a:extLst>
              <a:ext uri="{FF2B5EF4-FFF2-40B4-BE49-F238E27FC236}">
                <a16:creationId xmlns:a16="http://schemas.microsoft.com/office/drawing/2014/main" id="{A13E17E4-040D-46C8-A63C-B15CAD23C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9350" y="4643351"/>
            <a:ext cx="536128" cy="526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43374D20-8A96-4055-B1CD-7906C04AC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2" y="5182971"/>
            <a:ext cx="12194438" cy="205654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FCE83F6-5223-42B5-B390-B452EB3BA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799" y="3429000"/>
            <a:ext cx="2866739" cy="1814709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B2AEE52-180D-46FE-BDFC-22F1994878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2644" y="5996607"/>
            <a:ext cx="904239" cy="4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3C189C-23B7-4253-824A-846C4E970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2779"/>
            <a:ext cx="8621486" cy="4351338"/>
          </a:xfrm>
        </p:spPr>
        <p:txBody>
          <a:bodyPr/>
          <a:lstStyle/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sl-SI" sz="2200" dirty="0">
                <a:cs typeface="Calibri" panose="020F0502020204030204" pitchFamily="34" charset="0"/>
              </a:rPr>
              <a:t>spletna aplikacije </a:t>
            </a:r>
            <a:r>
              <a:rPr lang="sl-SI" sz="2200" dirty="0" err="1">
                <a:cs typeface="Calibri" panose="020F0502020204030204" pitchFamily="34" charset="0"/>
              </a:rPr>
              <a:t>eRZPP</a:t>
            </a:r>
            <a:r>
              <a:rPr lang="sl-SI" sz="2200" dirty="0">
                <a:cs typeface="Calibri" panose="020F0502020204030204" pitchFamily="34" charset="0"/>
              </a:rPr>
              <a:t>, ki omogoča vpis kadarkoli in kjerkoli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pl-PL" sz="2200" dirty="0">
                <a:cs typeface="Calibri" panose="020F0502020204030204" pitchFamily="34" charset="0"/>
              </a:rPr>
              <a:t>uporaba sistema ePooblastil, ki omogoča samostojno administriranje pravic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pl-PL" sz="2200" dirty="0">
                <a:cs typeface="Calibri" panose="020F0502020204030204" pitchFamily="34" charset="0"/>
              </a:rPr>
              <a:t>kvalificirani uporabniki samostojno opravljajo vpise, spremembe in izbrise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pl-PL" sz="2200" dirty="0">
                <a:cs typeface="Calibri" panose="020F0502020204030204" pitchFamily="34" charset="0"/>
              </a:rPr>
              <a:t>hitrejše reševanje zadev, preglednejši in ažurnejši register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pl-PL" sz="2200" dirty="0">
                <a:cs typeface="Calibri" panose="020F0502020204030204" pitchFamily="34" charset="0"/>
              </a:rPr>
              <a:t>spremenjen način vpisovanja podatkov o premičninah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pl-PL" sz="2200" dirty="0">
                <a:cs typeface="Calibri" panose="020F0502020204030204" pitchFamily="34" charset="0"/>
              </a:rPr>
              <a:t>zmanjšana možnost napak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pl-PL" sz="2200" dirty="0">
                <a:cs typeface="Calibri" panose="020F0502020204030204" pitchFamily="34" charset="0"/>
              </a:rPr>
              <a:t>ohranitev pravila vrstnega reda, ki bo evidentiran s časom oddaje zahteve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pl-PL" sz="2200" dirty="0">
                <a:cs typeface="Calibri" panose="020F0502020204030204" pitchFamily="34" charset="0"/>
              </a:rPr>
              <a:t>omogočeno oddajanje brez prilaganja listin in vpogled v lastne podatke</a:t>
            </a:r>
          </a:p>
          <a:p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7F950-D146-46F4-9084-E7DC01B5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8" y="5246474"/>
            <a:ext cx="12194438" cy="2056544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3B04B65E-E9BC-44ED-8E42-96B3BD5747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sl-SI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Glavne prednosti </a:t>
            </a:r>
            <a:b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5FEF741-EB95-416D-A55E-8FF1BE5F5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6"/>
          <a:stretch/>
        </p:blipFill>
        <p:spPr>
          <a:xfrm>
            <a:off x="8910409" y="1486532"/>
            <a:ext cx="2715534" cy="22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6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6004" y="286544"/>
            <a:ext cx="9336602" cy="709013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2"/>
                </a:solidFill>
                <a:latin typeface="+mn-lt"/>
              </a:rPr>
              <a:t>Dostop za kvalificirane uporabnike in javnost – </a:t>
            </a:r>
            <a:r>
              <a:rPr lang="sl-SI" sz="2800" b="1" u="sng" dirty="0">
                <a:solidFill>
                  <a:schemeClr val="accent2"/>
                </a:solidFill>
                <a:latin typeface="+mn-lt"/>
              </a:rPr>
              <a:t>www.ajpes.si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b="8953"/>
          <a:stretch/>
        </p:blipFill>
        <p:spPr bwMode="auto">
          <a:xfrm>
            <a:off x="1405479" y="1067840"/>
            <a:ext cx="8336646" cy="329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Skupina 7"/>
          <p:cNvGrpSpPr>
            <a:grpSpLocks/>
          </p:cNvGrpSpPr>
          <p:nvPr/>
        </p:nvGrpSpPr>
        <p:grpSpPr bwMode="auto">
          <a:xfrm>
            <a:off x="7034148" y="3595713"/>
            <a:ext cx="3448031" cy="2272345"/>
            <a:chOff x="621943" y="1494510"/>
            <a:chExt cx="8149341" cy="3352709"/>
          </a:xfrm>
        </p:grpSpPr>
        <p:grpSp>
          <p:nvGrpSpPr>
            <p:cNvPr id="34" name="Skupina 8"/>
            <p:cNvGrpSpPr>
              <a:grpSpLocks/>
            </p:cNvGrpSpPr>
            <p:nvPr/>
          </p:nvGrpSpPr>
          <p:grpSpPr bwMode="auto">
            <a:xfrm>
              <a:off x="3421940" y="1494510"/>
              <a:ext cx="5349344" cy="3230634"/>
              <a:chOff x="3915216" y="1494510"/>
              <a:chExt cx="5349344" cy="3230634"/>
            </a:xfrm>
          </p:grpSpPr>
          <p:pic>
            <p:nvPicPr>
              <p:cNvPr id="49" name="Picture 8" descr="Rezultat iskanja slik za mobile device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5216" y="1494510"/>
                <a:ext cx="5349344" cy="3230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" name="Skupina 49"/>
              <p:cNvGrpSpPr>
                <a:grpSpLocks/>
              </p:cNvGrpSpPr>
              <p:nvPr/>
            </p:nvGrpSpPr>
            <p:grpSpPr bwMode="auto">
              <a:xfrm>
                <a:off x="4674981" y="1792436"/>
                <a:ext cx="3999666" cy="2500109"/>
                <a:chOff x="4674981" y="1792436"/>
                <a:chExt cx="3999666" cy="2500109"/>
              </a:xfrm>
            </p:grpSpPr>
            <p:grpSp>
              <p:nvGrpSpPr>
                <p:cNvPr id="51" name="Skupina 50"/>
                <p:cNvGrpSpPr>
                  <a:grpSpLocks/>
                </p:cNvGrpSpPr>
                <p:nvPr/>
              </p:nvGrpSpPr>
              <p:grpSpPr bwMode="auto">
                <a:xfrm>
                  <a:off x="4674981" y="1792436"/>
                  <a:ext cx="3999666" cy="2500109"/>
                  <a:chOff x="4678156" y="1792436"/>
                  <a:chExt cx="3999666" cy="2500109"/>
                </a:xfrm>
              </p:grpSpPr>
              <p:pic>
                <p:nvPicPr>
                  <p:cNvPr id="5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8156" y="1792436"/>
                    <a:ext cx="3999666" cy="211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19898" y="3573016"/>
                    <a:ext cx="3257377" cy="7195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78156" y="3833299"/>
                    <a:ext cx="865394" cy="4592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2" name="Pravokotnik 51"/>
                <p:cNvSpPr/>
                <p:nvPr/>
              </p:nvSpPr>
              <p:spPr>
                <a:xfrm>
                  <a:off x="8321913" y="1842371"/>
                  <a:ext cx="288876" cy="4481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250">
                    <a:defRPr/>
                  </a:pPr>
                  <a:endParaRPr lang="sl-SI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Skupina 9"/>
            <p:cNvGrpSpPr>
              <a:grpSpLocks/>
            </p:cNvGrpSpPr>
            <p:nvPr/>
          </p:nvGrpSpPr>
          <p:grpSpPr bwMode="auto">
            <a:xfrm>
              <a:off x="621943" y="1945389"/>
              <a:ext cx="2173098" cy="2779755"/>
              <a:chOff x="333911" y="2040174"/>
              <a:chExt cx="2173098" cy="2779755"/>
            </a:xfrm>
          </p:grpSpPr>
          <p:grpSp>
            <p:nvGrpSpPr>
              <p:cNvPr id="40" name="Skupina 39"/>
              <p:cNvGrpSpPr>
                <a:grpSpLocks/>
              </p:cNvGrpSpPr>
              <p:nvPr/>
            </p:nvGrpSpPr>
            <p:grpSpPr bwMode="auto">
              <a:xfrm>
                <a:off x="769045" y="2308399"/>
                <a:ext cx="1707349" cy="2272729"/>
                <a:chOff x="769045" y="2308399"/>
                <a:chExt cx="1707349" cy="2272729"/>
              </a:xfrm>
            </p:grpSpPr>
            <p:pic>
              <p:nvPicPr>
                <p:cNvPr id="42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045" y="2308399"/>
                  <a:ext cx="1707349" cy="1905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" name="Pravokotnik 42"/>
                <p:cNvSpPr/>
                <p:nvPr/>
              </p:nvSpPr>
              <p:spPr>
                <a:xfrm>
                  <a:off x="2176127" y="2344775"/>
                  <a:ext cx="288876" cy="448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250">
                    <a:defRPr/>
                  </a:pPr>
                  <a:endParaRPr lang="sl-SI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44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3800" y="2914650"/>
                  <a:ext cx="1382325" cy="658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6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552" y="3573487"/>
                  <a:ext cx="1409842" cy="3500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3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9046" y="4077072"/>
                  <a:ext cx="504924" cy="504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" name="Pravokotnik 46"/>
                <p:cNvSpPr/>
                <p:nvPr/>
              </p:nvSpPr>
              <p:spPr>
                <a:xfrm>
                  <a:off x="1066236" y="3924027"/>
                  <a:ext cx="1411439" cy="6573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250">
                    <a:defRPr/>
                  </a:pPr>
                  <a:endParaRPr lang="sl-SI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48" name="Picture 13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83815" y="3964955"/>
                  <a:ext cx="1382309" cy="616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1" name="Picture 12" descr="Rezultat iskanja slik za ipad png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11" y="2040174"/>
                <a:ext cx="2173098" cy="2779755"/>
              </a:xfrm>
              <a:prstGeom prst="rect">
                <a:avLst/>
              </a:prstGeom>
              <a:noFill/>
              <a:effectLst>
                <a:reflection blurRad="6350" stA="150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Skupina 35"/>
            <p:cNvGrpSpPr>
              <a:grpSpLocks/>
            </p:cNvGrpSpPr>
            <p:nvPr/>
          </p:nvGrpSpPr>
          <p:grpSpPr bwMode="auto">
            <a:xfrm>
              <a:off x="2725100" y="2460228"/>
              <a:ext cx="1393675" cy="2386991"/>
              <a:chOff x="2981702" y="2612856"/>
              <a:chExt cx="1296144" cy="2219947"/>
            </a:xfrm>
          </p:grpSpPr>
          <p:pic>
            <p:nvPicPr>
              <p:cNvPr id="37" name="Picture 1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6664" y="3017804"/>
                <a:ext cx="846224" cy="1516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6664" y="3524820"/>
                <a:ext cx="846224" cy="97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15" descr="http://pngimg.com/upload/iphone_PNG5735.png"/>
              <p:cNvPicPr>
                <a:picLocks noChangeAspect="1" noChangeArrowheads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981702" y="2612856"/>
                <a:ext cx="1296144" cy="2219947"/>
              </a:xfrm>
              <a:prstGeom prst="rect">
                <a:avLst/>
              </a:prstGeom>
              <a:noFill/>
              <a:effectLst>
                <a:reflection blurRad="6350" stA="150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35" y="4269885"/>
            <a:ext cx="1340644" cy="13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B34F9F03-957C-4E0B-A0A8-35CA995B1AD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438" y="5246474"/>
            <a:ext cx="12194438" cy="20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6EBD6C-AB7F-2A4A-B9DC-CE07D4932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49091-D3DC-D34C-9EB0-3EA38486626C}"/>
              </a:ext>
            </a:extLst>
          </p:cNvPr>
          <p:cNvSpPr txBox="1"/>
          <p:nvPr/>
        </p:nvSpPr>
        <p:spPr>
          <a:xfrm>
            <a:off x="6605244" y="1204219"/>
            <a:ext cx="5393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eRZPP </a:t>
            </a:r>
            <a:r>
              <a:rPr lang="sl-SI" sz="4000" b="1" dirty="0">
                <a:solidFill>
                  <a:srgbClr val="0078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vpis zastavne pravice</a:t>
            </a:r>
            <a:endParaRPr lang="nb-NO" sz="4000" b="1" dirty="0">
              <a:solidFill>
                <a:srgbClr val="0078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E49023C-0F3F-46A8-A957-B538AF266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50" y="259034"/>
            <a:ext cx="6061859" cy="55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8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2824352" y="420525"/>
            <a:ext cx="5490617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IZBIRA kvalificiranega uporabnika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B9BDDCC-6FE1-4B2A-B2C1-37E21430A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952500"/>
            <a:ext cx="6972300" cy="4953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2599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2824352" y="420525"/>
            <a:ext cx="5490617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IZBIRA VPIS PODATKOV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082BC2F-FE97-4FDD-BB12-81123A979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1390650"/>
            <a:ext cx="6924675" cy="4076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920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1515291" y="420525"/>
            <a:ext cx="8873309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 ZASTAVNE PRAVICE – 1. ZASTAVNA PRAVICA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17076CF-0349-4EBD-BD92-F2C5844CD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21" y="1217974"/>
            <a:ext cx="7907636" cy="45775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D623450-108E-4410-B6FB-C50BBCC3425C}"/>
              </a:ext>
            </a:extLst>
          </p:cNvPr>
          <p:cNvSpPr txBox="1"/>
          <p:nvPr/>
        </p:nvSpPr>
        <p:spPr>
          <a:xfrm>
            <a:off x="9286868" y="2583145"/>
            <a:ext cx="2703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Izbirate med: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Prisilna sodna zastavna pravica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Sodna prepoved razpolaganja</a:t>
            </a:r>
          </a:p>
        </p:txBody>
      </p:sp>
      <p:sp>
        <p:nvSpPr>
          <p:cNvPr id="6" name="Puščica: levo 5">
            <a:extLst>
              <a:ext uri="{FF2B5EF4-FFF2-40B4-BE49-F238E27FC236}">
                <a16:creationId xmlns:a16="http://schemas.microsoft.com/office/drawing/2014/main" id="{B32515ED-C5AD-4CFD-A992-162D379BD199}"/>
              </a:ext>
            </a:extLst>
          </p:cNvPr>
          <p:cNvSpPr/>
          <p:nvPr/>
        </p:nvSpPr>
        <p:spPr>
          <a:xfrm>
            <a:off x="8615966" y="2695302"/>
            <a:ext cx="373488" cy="138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776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8DCC5-E082-3346-BF68-55123394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006"/>
            <a:ext cx="12194438" cy="20565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D77204-7705-F747-916A-82B8124C31C6}"/>
              </a:ext>
            </a:extLst>
          </p:cNvPr>
          <p:cNvSpPr txBox="1">
            <a:spLocks/>
          </p:cNvSpPr>
          <p:nvPr/>
        </p:nvSpPr>
        <p:spPr>
          <a:xfrm>
            <a:off x="1952786" y="420525"/>
            <a:ext cx="8435814" cy="797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VPIS ZASTAVNE PRAVICE – 2. ZASTAVITELJ/DOLŽNIK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rgbClr val="E9842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5B6A04D-BD85-4F58-A53C-FD106F7A8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35" y="1086257"/>
            <a:ext cx="7829129" cy="468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8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55dc451-937a-47a7-95da-4af4a96d5986">5ZMNEFAUS7KH-2103829056-164</_dlc_DocId>
    <Vrsta_x0020_dokumenta xmlns="547c0ba1-0985-4469-b408-ef4ce7cb5653">PowerPoint</Vrsta_x0020_dokumenta>
    <_dlc_DocIdUrl xmlns="a55dc451-937a-47a7-95da-4af4a96d5986">
      <Url>http://ajda2.ajpes.si/Razno/CGP/_layouts/15/DocIdRedir.aspx?ID=5ZMNEFAUS7KH-2103829056-164</Url>
      <Description>5ZMNEFAUS7KH-2103829056-164</Description>
    </_dlc_DocIdUrl>
    <Za_x0020_uporabo_x0020_v xmlns="547c0ba1-0985-4469-b408-ef4ce7cb5653">AJPES</Za_x0020_uporabo_x0020_v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A34878C3D57646A4A336AF4505FB34" ma:contentTypeVersion="3" ma:contentTypeDescription="Ustvari nov dokument." ma:contentTypeScope="" ma:versionID="31ee6dd25cdef4accc2ac40cf7686739">
  <xsd:schema xmlns:xsd="http://www.w3.org/2001/XMLSchema" xmlns:xs="http://www.w3.org/2001/XMLSchema" xmlns:p="http://schemas.microsoft.com/office/2006/metadata/properties" xmlns:ns2="a55dc451-937a-47a7-95da-4af4a96d5986" xmlns:ns3="547c0ba1-0985-4469-b408-ef4ce7cb5653" targetNamespace="http://schemas.microsoft.com/office/2006/metadata/properties" ma:root="true" ma:fieldsID="c855a3e166a98079e381214c447eec62" ns2:_="" ns3:_="">
    <xsd:import namespace="a55dc451-937a-47a7-95da-4af4a96d5986"/>
    <xsd:import namespace="547c0ba1-0985-4469-b408-ef4ce7cb565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rsta_x0020_dokumenta" minOccurs="0"/>
                <xsd:element ref="ns3:Za_x0020_uporabo_x0020_v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dc451-937a-47a7-95da-4af4a96d59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rednost ID-ja dokumenta" ma:description="Vrednost ID-ja dokumenta, dodeljenega temu elementu." ma:internalName="_dlc_DocId" ma:readOnly="true">
      <xsd:simpleType>
        <xsd:restriction base="dms:Text"/>
      </xsd:simpleType>
    </xsd:element>
    <xsd:element name="_dlc_DocIdUrl" ma:index="9" nillable="true" ma:displayName="ID dokumenta" ma:description="Trajna povezava do tega dokument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c0ba1-0985-4469-b408-ef4ce7cb5653" elementFormDefault="qualified">
    <xsd:import namespace="http://schemas.microsoft.com/office/2006/documentManagement/types"/>
    <xsd:import namespace="http://schemas.microsoft.com/office/infopath/2007/PartnerControls"/>
    <xsd:element name="Vrsta_x0020_dokumenta" ma:index="11" nillable="true" ma:displayName="Vrsta dokumenta" ma:format="Dropdown" ma:internalName="Vrsta_x0020_dokumenta">
      <xsd:simpleType>
        <xsd:union memberTypes="dms:Text">
          <xsd:simpleType>
            <xsd:restriction base="dms:Choice">
              <xsd:enumeration value="Dopis"/>
              <xsd:enumeration value="E-pošta"/>
              <xsd:enumeration value="Excel"/>
              <xsd:enumeration value="Kuverta"/>
              <xsd:enumeration value="PowerPoint"/>
            </xsd:restriction>
          </xsd:simpleType>
        </xsd:union>
      </xsd:simpleType>
    </xsd:element>
    <xsd:element name="Za_x0020_uporabo_x0020_v" ma:index="12" nillable="true" ma:displayName="Za uporabo v" ma:format="Dropdown" ma:internalName="Za_x0020_uporabo_x0020_v">
      <xsd:simpleType>
        <xsd:restriction base="dms:Choice">
          <xsd:enumeration value="AJPES"/>
          <xsd:enumeration value="0100 - Centrala Ljubljana"/>
          <xsd:enumeration value="0200 - Izpostava Ljubljana"/>
          <xsd:enumeration value="0300 - Izpostava Celje"/>
          <xsd:enumeration value="0400 - Izpostava Koper"/>
          <xsd:enumeration value="0500 - Izpostava Kranj"/>
          <xsd:enumeration value="0600 - Izpostava Krško"/>
          <xsd:enumeration value="0700 - Izpostava Maribor"/>
          <xsd:enumeration value="0800 - Izpostava Murska Sobota"/>
          <xsd:enumeration value="0900 - Izpostava Nova Gorica"/>
          <xsd:enumeration value="1000 - Izpostava Novo mesto"/>
          <xsd:enumeration value="1100 - Izpostava Postojna"/>
          <xsd:enumeration value="1200 - Izpostava Trbovlje"/>
          <xsd:enumeration value="1300 - Izpostava Velenj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58821E-5DBF-443D-844C-7DEF281785C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892FD53-AEDA-4603-86CD-110FAC7948ED}">
  <ds:schemaRefs>
    <ds:schemaRef ds:uri="http://www.w3.org/XML/1998/namespace"/>
    <ds:schemaRef ds:uri="http://purl.org/dc/terms/"/>
    <ds:schemaRef ds:uri="http://schemas.openxmlformats.org/package/2006/metadata/core-properties"/>
    <ds:schemaRef ds:uri="a55dc451-937a-47a7-95da-4af4a96d5986"/>
    <ds:schemaRef ds:uri="547c0ba1-0985-4469-b408-ef4ce7cb565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47A396A-0BB1-4CC4-B614-657C7442224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F032F4B-3A04-4C4F-9B05-6ECF8C9747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5dc451-937a-47a7-95da-4af4a96d5986"/>
    <ds:schemaRef ds:uri="547c0ba1-0985-4469-b408-ef4ce7cb56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Širokozaslonsko</PresentationFormat>
  <Paragraphs>59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PowerPointova predstavitev</vt:lpstr>
      <vt:lpstr>PowerPointova predstavitev</vt:lpstr>
      <vt:lpstr>Glavne prednosti  </vt:lpstr>
      <vt:lpstr>Dostop za kvalificirane uporabnike in javnost – www.ajpes.si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2020-04-03T07:14:40Z</dcterms:created>
  <dcterms:modified xsi:type="dcterms:W3CDTF">2020-07-07T13:40:13Z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0x01010071A34878C3D57646A4A336AF4505FB34</vt:lpwstr>
  </property>
  <property fmtid="{D5CDD505-2E9C-101B-9397-08002B2CF9AE}" pid="3" name="_dlc_DocIdItemGuid">
    <vt:lpwstr>20824980-fe21-478d-a60a-efbbc06d5176</vt:lpwstr>
  </property>
</Properties>
</file>